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7" r:id="rId3"/>
    <p:sldId id="258" r:id="rId4"/>
    <p:sldId id="268" r:id="rId5"/>
    <p:sldId id="269" r:id="rId6"/>
    <p:sldId id="270" r:id="rId7"/>
    <p:sldId id="271" r:id="rId8"/>
    <p:sldId id="272" r:id="rId9"/>
  </p:sldIdLst>
  <p:sldSz cx="9144000" cy="5143500" type="screen16x9"/>
  <p:notesSz cx="6858000" cy="9144000"/>
  <p:embeddedFontLst>
    <p:embeddedFont>
      <p:font typeface="Average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42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2236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358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3974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7262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555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Robust Q&amp;A system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Akshay Satish, Kang He, Yu-ting Chen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427638" y="67750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sz="2400" dirty="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427638" y="160877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Methods</a:t>
            </a:r>
            <a:endParaRPr sz="2400" dirty="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427638" y="2540033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Experiments</a:t>
            </a:r>
            <a:endParaRPr sz="3200" dirty="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427638" y="3405363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Discussions</a:t>
            </a:r>
            <a:endParaRPr sz="3200" dirty="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052550" y="11126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DD1FE9-6A38-122E-D610-F7A141DB07C9}"/>
              </a:ext>
            </a:extLst>
          </p:cNvPr>
          <p:cNvSpPr txBox="1"/>
          <p:nvPr/>
        </p:nvSpPr>
        <p:spPr>
          <a:xfrm>
            <a:off x="1032434" y="604611"/>
            <a:ext cx="810972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BERT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Bidirectional Encoder Representations from Transformers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is a state-of-the-art language model in natural language processing tasks.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One of the tasks where BERT has shown remarkable performance is in Question Answering (QA), where it can accurately answer questions given a specific context.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QA tasks, BERT is pre-trained on a large corpus of text data and fine-tuned on answering questions on a given passage.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BERT-based QA models have been used in a variety of scenarios, including chatbots, customer support.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DA961C-713E-31B8-BF79-3B54B6356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526" y="3393796"/>
            <a:ext cx="8443692" cy="17497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052550" y="11126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DD1FE9-6A38-122E-D610-F7A141DB07C9}"/>
              </a:ext>
            </a:extLst>
          </p:cNvPr>
          <p:cNvSpPr txBox="1"/>
          <p:nvPr/>
        </p:nvSpPr>
        <p:spPr>
          <a:xfrm>
            <a:off x="1032434" y="604611"/>
            <a:ext cx="810972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There are some challenges in solving QA task</a:t>
            </a:r>
          </a:p>
          <a:p>
            <a:pPr marL="342900" indent="-342900" algn="l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QA system suffers from overfitting problem when training data is limited</a:t>
            </a:r>
          </a:p>
          <a:p>
            <a:pPr marL="342900" indent="-342900" algn="l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Model fine-tuned in one domain can’t maintain the performance when handling out of domain data</a:t>
            </a:r>
          </a:p>
          <a:p>
            <a:pPr algn="l">
              <a:buClr>
                <a:schemeClr val="bg1"/>
              </a:buClr>
            </a:pPr>
            <a:endParaRPr lang="en-US" sz="2000" b="0" i="0" dirty="0"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main purpose of the project is to provide possible solutions to these two challenges.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92D583-2CB8-AC71-B3E0-4F39CAA0698B}"/>
              </a:ext>
            </a:extLst>
          </p:cNvPr>
          <p:cNvCxnSpPr>
            <a:cxnSpLocks/>
          </p:cNvCxnSpPr>
          <p:nvPr/>
        </p:nvCxnSpPr>
        <p:spPr>
          <a:xfrm>
            <a:off x="1101687" y="4270873"/>
            <a:ext cx="207117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00867EF-CEC8-EA71-5658-244561C88949}"/>
              </a:ext>
            </a:extLst>
          </p:cNvPr>
          <p:cNvCxnSpPr/>
          <p:nvPr/>
        </p:nvCxnSpPr>
        <p:spPr>
          <a:xfrm flipV="1">
            <a:off x="1252251" y="3099412"/>
            <a:ext cx="0" cy="13367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9B92A5-E191-FF83-519D-00E883AB21E6}"/>
              </a:ext>
            </a:extLst>
          </p:cNvPr>
          <p:cNvSpPr/>
          <p:nvPr/>
        </p:nvSpPr>
        <p:spPr>
          <a:xfrm>
            <a:off x="1373437" y="3268338"/>
            <a:ext cx="1557050" cy="872761"/>
          </a:xfrm>
          <a:custGeom>
            <a:avLst/>
            <a:gdLst>
              <a:gd name="connsiteX0" fmla="*/ 0 w 1557050"/>
              <a:gd name="connsiteY0" fmla="*/ 0 h 872761"/>
              <a:gd name="connsiteX1" fmla="*/ 84462 w 1557050"/>
              <a:gd name="connsiteY1" fmla="*/ 462708 h 872761"/>
              <a:gd name="connsiteX2" fmla="*/ 367229 w 1557050"/>
              <a:gd name="connsiteY2" fmla="*/ 848298 h 872761"/>
              <a:gd name="connsiteX3" fmla="*/ 1046602 w 1557050"/>
              <a:gd name="connsiteY3" fmla="*/ 818920 h 872761"/>
              <a:gd name="connsiteX4" fmla="*/ 1557050 w 1557050"/>
              <a:gd name="connsiteY4" fmla="*/ 701407 h 872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7050" h="872761">
                <a:moveTo>
                  <a:pt x="0" y="0"/>
                </a:moveTo>
                <a:cubicBezTo>
                  <a:pt x="11628" y="160662"/>
                  <a:pt x="23257" y="321325"/>
                  <a:pt x="84462" y="462708"/>
                </a:cubicBezTo>
                <a:cubicBezTo>
                  <a:pt x="145667" y="604091"/>
                  <a:pt x="206872" y="788929"/>
                  <a:pt x="367229" y="848298"/>
                </a:cubicBezTo>
                <a:cubicBezTo>
                  <a:pt x="527586" y="907667"/>
                  <a:pt x="848299" y="843402"/>
                  <a:pt x="1046602" y="818920"/>
                </a:cubicBezTo>
                <a:cubicBezTo>
                  <a:pt x="1244905" y="794438"/>
                  <a:pt x="1413831" y="739966"/>
                  <a:pt x="1557050" y="701407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DA1B5B-ED9C-2A84-8CE5-4162FFBE8AC1}"/>
              </a:ext>
            </a:extLst>
          </p:cNvPr>
          <p:cNvSpPr txBox="1"/>
          <p:nvPr/>
        </p:nvSpPr>
        <p:spPr>
          <a:xfrm>
            <a:off x="257060" y="3014210"/>
            <a:ext cx="995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 loss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1E040E-57BD-C884-B494-1735FDBDABCF}"/>
              </a:ext>
            </a:extLst>
          </p:cNvPr>
          <p:cNvSpPr txBox="1"/>
          <p:nvPr/>
        </p:nvSpPr>
        <p:spPr>
          <a:xfrm>
            <a:off x="2247443" y="4303924"/>
            <a:ext cx="15717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 epoch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4D37C7D-3E9A-B4B1-07B2-BFA06F13E844}"/>
              </a:ext>
            </a:extLst>
          </p:cNvPr>
          <p:cNvSpPr/>
          <p:nvPr/>
        </p:nvSpPr>
        <p:spPr>
          <a:xfrm>
            <a:off x="4750123" y="2985829"/>
            <a:ext cx="2093192" cy="723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Financial QA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B10632-049F-8F24-B254-F4CED6B11AEA}"/>
              </a:ext>
            </a:extLst>
          </p:cNvPr>
          <p:cNvSpPr/>
          <p:nvPr/>
        </p:nvSpPr>
        <p:spPr>
          <a:xfrm>
            <a:off x="4803365" y="4045027"/>
            <a:ext cx="2093192" cy="72344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Medical QA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F637211-442D-6174-E16E-C594DCA71BA3}"/>
              </a:ext>
            </a:extLst>
          </p:cNvPr>
          <p:cNvSpPr/>
          <p:nvPr/>
        </p:nvSpPr>
        <p:spPr>
          <a:xfrm>
            <a:off x="6841483" y="3490641"/>
            <a:ext cx="2093192" cy="72344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Legal QA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FEFC1D-6319-DF21-9AA1-412BC65BE159}"/>
              </a:ext>
            </a:extLst>
          </p:cNvPr>
          <p:cNvSpPr txBox="1"/>
          <p:nvPr/>
        </p:nvSpPr>
        <p:spPr>
          <a:xfrm>
            <a:off x="1520850" y="4643192"/>
            <a:ext cx="2298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Overfitting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F3A62C-05B3-5E85-3DF7-CD84AD716CFA}"/>
              </a:ext>
            </a:extLst>
          </p:cNvPr>
          <p:cNvSpPr txBox="1"/>
          <p:nvPr/>
        </p:nvSpPr>
        <p:spPr>
          <a:xfrm>
            <a:off x="6221129" y="4704034"/>
            <a:ext cx="2298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 of domain data</a:t>
            </a:r>
          </a:p>
        </p:txBody>
      </p:sp>
    </p:spTree>
    <p:extLst>
      <p:ext uri="{BB962C8B-B14F-4D97-AF65-F5344CB8AC3E}">
        <p14:creationId xmlns:p14="http://schemas.microsoft.com/office/powerpoint/2010/main" val="1851140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052550" y="11126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Methods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DD1FE9-6A38-122E-D610-F7A141DB07C9}"/>
              </a:ext>
            </a:extLst>
          </p:cNvPr>
          <p:cNvSpPr txBox="1"/>
          <p:nvPr/>
        </p:nvSpPr>
        <p:spPr>
          <a:xfrm>
            <a:off x="1032434" y="604611"/>
            <a:ext cx="819970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Our models are based on pre-trained BERT model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extract and pre-process (tokenize, truncate, pad) the context paragraph, question, and answers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 train original BERT model on 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SQuAD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as baseline for in-domain dataset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leverage freezing BERT embedding and removing BERT encoders to alleviate overfitting issue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Two data augmentation techniques are utilized to increase the model robustness and generalizability: Data Masking and Paraphrasing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perform inference on two out of domain dataset: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Duorc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Race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apply Distill BERT and Mixture of Experts to enhance the model performance</a:t>
            </a:r>
          </a:p>
        </p:txBody>
      </p:sp>
    </p:spTree>
    <p:extLst>
      <p:ext uri="{BB962C8B-B14F-4D97-AF65-F5344CB8AC3E}">
        <p14:creationId xmlns:p14="http://schemas.microsoft.com/office/powerpoint/2010/main" val="1661140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3B79B8E-E930-999C-8F95-32834442D438}"/>
              </a:ext>
            </a:extLst>
          </p:cNvPr>
          <p:cNvSpPr/>
          <p:nvPr/>
        </p:nvSpPr>
        <p:spPr>
          <a:xfrm>
            <a:off x="5995970" y="514120"/>
            <a:ext cx="3085034" cy="4570924"/>
          </a:xfrm>
          <a:prstGeom prst="rect">
            <a:avLst/>
          </a:prstGeom>
          <a:solidFill>
            <a:schemeClr val="tx1"/>
          </a:solidFill>
          <a:ln w="127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C3596C-1C34-BC69-8BA2-50E31E1A698A}"/>
              </a:ext>
            </a:extLst>
          </p:cNvPr>
          <p:cNvSpPr/>
          <p:nvPr/>
        </p:nvSpPr>
        <p:spPr>
          <a:xfrm>
            <a:off x="3360145" y="517792"/>
            <a:ext cx="2560028" cy="4570924"/>
          </a:xfrm>
          <a:prstGeom prst="rect">
            <a:avLst/>
          </a:prstGeom>
          <a:solidFill>
            <a:schemeClr val="tx1"/>
          </a:solidFill>
          <a:ln w="1270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6A6B47-615C-4BD9-8DB0-E0413142E14A}"/>
              </a:ext>
            </a:extLst>
          </p:cNvPr>
          <p:cNvSpPr/>
          <p:nvPr/>
        </p:nvSpPr>
        <p:spPr>
          <a:xfrm>
            <a:off x="513681" y="514120"/>
            <a:ext cx="2710149" cy="4570924"/>
          </a:xfrm>
          <a:prstGeom prst="rect">
            <a:avLst/>
          </a:prstGeom>
          <a:solidFill>
            <a:schemeClr val="tx1"/>
          </a:solidFill>
          <a:ln w="1270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052550" y="11126"/>
            <a:ext cx="7038900" cy="502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Experiments</a:t>
            </a:r>
            <a:endParaRPr dirty="0"/>
          </a:p>
        </p:txBody>
      </p:sp>
      <p:pic>
        <p:nvPicPr>
          <p:cNvPr id="6" name="Picture 5" descr="A picture containing text, diagram, screenshot, plot&#10;&#10;Description automatically generated">
            <a:extLst>
              <a:ext uri="{FF2B5EF4-FFF2-40B4-BE49-F238E27FC236}">
                <a16:creationId xmlns:a16="http://schemas.microsoft.com/office/drawing/2014/main" id="{F4119B96-3CC2-A79F-2FCD-46EE672BF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08" y="610748"/>
            <a:ext cx="2369598" cy="1805408"/>
          </a:xfrm>
          <a:prstGeom prst="rect">
            <a:avLst/>
          </a:prstGeom>
        </p:spPr>
      </p:pic>
      <p:pic>
        <p:nvPicPr>
          <p:cNvPr id="8" name="Picture 7" descr="A graph with red and blue lines&#10;&#10;Description automatically generated with medium confidence">
            <a:extLst>
              <a:ext uri="{FF2B5EF4-FFF2-40B4-BE49-F238E27FC236}">
                <a16:creationId xmlns:a16="http://schemas.microsoft.com/office/drawing/2014/main" id="{7CDDC8F5-0E47-1FD4-CB47-9031C4948A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208" y="2571750"/>
            <a:ext cx="2369598" cy="1805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A8C19C-FCA6-EFA9-86A2-D7F301E6D6C7}"/>
              </a:ext>
            </a:extLst>
          </p:cNvPr>
          <p:cNvSpPr txBox="1"/>
          <p:nvPr/>
        </p:nvSpPr>
        <p:spPr>
          <a:xfrm>
            <a:off x="950991" y="4377158"/>
            <a:ext cx="2136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Training process</a:t>
            </a:r>
          </a:p>
          <a:p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(original BERT)</a:t>
            </a:r>
          </a:p>
        </p:txBody>
      </p:sp>
      <p:pic>
        <p:nvPicPr>
          <p:cNvPr id="11" name="Picture 10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DE584216-B5F9-E8B7-8F21-E2C423DB02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5116" y="654301"/>
            <a:ext cx="2544458" cy="1938635"/>
          </a:xfrm>
          <a:prstGeom prst="rect">
            <a:avLst/>
          </a:prstGeom>
        </p:spPr>
      </p:pic>
      <p:pic>
        <p:nvPicPr>
          <p:cNvPr id="13" name="Picture 12" descr="A graph with blue and orange lines&#10;&#10;Description automatically generated with low confidence">
            <a:extLst>
              <a:ext uri="{FF2B5EF4-FFF2-40B4-BE49-F238E27FC236}">
                <a16:creationId xmlns:a16="http://schemas.microsoft.com/office/drawing/2014/main" id="{BFD2255F-2D83-5C54-CF74-F72A3E0169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4116" y="610748"/>
            <a:ext cx="2378965" cy="1809004"/>
          </a:xfrm>
          <a:prstGeom prst="rect">
            <a:avLst/>
          </a:prstGeom>
        </p:spPr>
      </p:pic>
      <p:pic>
        <p:nvPicPr>
          <p:cNvPr id="15" name="Picture 14" descr="A picture containing text, line, plot, diagram&#10;&#10;Description automatically generated">
            <a:extLst>
              <a:ext uri="{FF2B5EF4-FFF2-40B4-BE49-F238E27FC236}">
                <a16:creationId xmlns:a16="http://schemas.microsoft.com/office/drawing/2014/main" id="{103961B7-1700-4F77-D2EE-92E583B30C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4117" y="2592936"/>
            <a:ext cx="2378962" cy="178422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D5967E2-82E3-75DC-ECCB-64E2C8AAAAE4}"/>
              </a:ext>
            </a:extLst>
          </p:cNvPr>
          <p:cNvSpPr txBox="1"/>
          <p:nvPr/>
        </p:nvSpPr>
        <p:spPr>
          <a:xfrm>
            <a:off x="3570862" y="4377158"/>
            <a:ext cx="2214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F1 and EM of two data augmentation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1B9D89-8A69-BB52-74CD-D3058BE1DB52}"/>
              </a:ext>
            </a:extLst>
          </p:cNvPr>
          <p:cNvSpPr txBox="1"/>
          <p:nvPr/>
        </p:nvSpPr>
        <p:spPr>
          <a:xfrm>
            <a:off x="5947051" y="2896210"/>
            <a:ext cx="32316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Control trainable parameters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Freeze BERT embedding delivers the best results</a:t>
            </a:r>
          </a:p>
          <a:p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14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052550" y="11126"/>
            <a:ext cx="7038900" cy="502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Experiments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655733-99A2-DE43-D799-E0F1B6715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753" y="672028"/>
            <a:ext cx="7553899" cy="27229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7497C4-C2B2-D15A-B1A1-7E07A437971B}"/>
              </a:ext>
            </a:extLst>
          </p:cNvPr>
          <p:cNvSpPr txBox="1"/>
          <p:nvPr/>
        </p:nvSpPr>
        <p:spPr>
          <a:xfrm>
            <a:off x="1094342" y="3595171"/>
            <a:ext cx="7528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use F1 and EM (Exact Match) to evaluate model performance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Extensive experiment has been done on variant BERT models and under different data augmentation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943116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052550" y="11126"/>
            <a:ext cx="7038900" cy="502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Discussion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AD909-FC28-D3E5-FDC4-603583876E6E}"/>
              </a:ext>
            </a:extLst>
          </p:cNvPr>
          <p:cNvSpPr txBox="1"/>
          <p:nvPr/>
        </p:nvSpPr>
        <p:spPr>
          <a:xfrm>
            <a:off x="1032434" y="604611"/>
            <a:ext cx="819970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Fine-tuning a pre-trained BERT model on a specific QA dataset can achieve good performance, but the system can suffer from overfitting problem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Out of domain dataset can be a challenge to QA system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en-US" sz="2000" b="0" i="0" dirty="0"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 find freeze BERT embedding can effectively alleviate overfitting issue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en-US" sz="2000" b="0" i="0" dirty="0"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implement data augmentation techniques, but due to the limitation of training data, the performance is not improved</a:t>
            </a: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utilize Distill BERT and Mixture of Experts to boost the model robustness and enhance the QA system performance  </a:t>
            </a:r>
          </a:p>
        </p:txBody>
      </p:sp>
    </p:spTree>
    <p:extLst>
      <p:ext uri="{BB962C8B-B14F-4D97-AF65-F5344CB8AC3E}">
        <p14:creationId xmlns:p14="http://schemas.microsoft.com/office/powerpoint/2010/main" val="94648638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407</Words>
  <Application>Microsoft Office PowerPoint</Application>
  <PresentationFormat>On-screen Show (16:9)</PresentationFormat>
  <Paragraphs>51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Lato</vt:lpstr>
      <vt:lpstr>Calibri</vt:lpstr>
      <vt:lpstr>Wingdings</vt:lpstr>
      <vt:lpstr>Montserrat</vt:lpstr>
      <vt:lpstr>Average</vt:lpstr>
      <vt:lpstr>Arial</vt:lpstr>
      <vt:lpstr>Focus</vt:lpstr>
      <vt:lpstr>Robust Q&amp;A system</vt:lpstr>
      <vt:lpstr>PowerPoint Presentation</vt:lpstr>
      <vt:lpstr>Introduction</vt:lpstr>
      <vt:lpstr>Introduction</vt:lpstr>
      <vt:lpstr>Methods</vt:lpstr>
      <vt:lpstr>Experiments</vt:lpstr>
      <vt:lpstr>Experiments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Robust Q&amp;A system</dc:title>
  <cp:lastModifiedBy>Kang He</cp:lastModifiedBy>
  <cp:revision>11</cp:revision>
  <dcterms:modified xsi:type="dcterms:W3CDTF">2023-05-05T05:25:17Z</dcterms:modified>
</cp:coreProperties>
</file>